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58" r:id="rId4"/>
  </p:sldMasterIdLst>
  <p:notesMasterIdLst>
    <p:notesMasterId r:id="rId19"/>
  </p:notesMasterIdLst>
  <p:handoutMasterIdLst>
    <p:handoutMasterId r:id="rId20"/>
  </p:handoutMasterIdLst>
  <p:sldIdLst>
    <p:sldId id="410" r:id="rId5"/>
    <p:sldId id="411" r:id="rId6"/>
    <p:sldId id="391" r:id="rId7"/>
    <p:sldId id="383" r:id="rId8"/>
    <p:sldId id="408" r:id="rId9"/>
    <p:sldId id="412" r:id="rId10"/>
    <p:sldId id="413" r:id="rId11"/>
    <p:sldId id="414" r:id="rId12"/>
    <p:sldId id="415" r:id="rId13"/>
    <p:sldId id="416" r:id="rId14"/>
    <p:sldId id="417" r:id="rId15"/>
    <p:sldId id="419" r:id="rId16"/>
    <p:sldId id="418" r:id="rId17"/>
    <p:sldId id="398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96327" autoAdjust="0"/>
  </p:normalViewPr>
  <p:slideViewPr>
    <p:cSldViewPr snapToGrid="0">
      <p:cViewPr varScale="1">
        <p:scale>
          <a:sx n="77" d="100"/>
          <a:sy n="77" d="100"/>
        </p:scale>
        <p:origin x="58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395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51F6ED01-B613-435C-806E-485D60D5A270}" type="datetime1">
              <a:rPr lang="ru-RU" smtClean="0"/>
              <a:t>13.01.2025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E2C230DF-5933-439D-898F-38E9AC9BA68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8" name="Верхний колонтитул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E22AA5DB-3D36-41C7-B5E9-13985188493D}" type="datetime1">
              <a:rPr lang="ru-RU" smtClean="0"/>
              <a:pPr/>
              <a:t>13.01.2025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A89C7E07-3C67-C64C-8DA0-0404F630397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89C7E07-3C67-C64C-8DA0-0404F630397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45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89C7E07-3C67-C64C-8DA0-0404F630397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276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89C7E07-3C67-C64C-8DA0-0404F630397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416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89C7E07-3C67-C64C-8DA0-0404F630397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183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A89C7E07-3C67-C64C-8DA0-0404F630397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92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табли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Полилиния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7" name="Полилиния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457200" indent="0">
              <a:spcBef>
                <a:spcPts val="1800"/>
              </a:spcBef>
              <a:buNone/>
              <a:defRPr lang="ru-RU" sz="2000"/>
            </a:lvl2pPr>
            <a:lvl3pPr marL="914400" indent="0">
              <a:spcBef>
                <a:spcPts val="1800"/>
              </a:spcBef>
              <a:buNone/>
              <a:defRPr lang="ru-RU" sz="2000"/>
            </a:lvl3pPr>
            <a:lvl4pPr marL="1371600" indent="0">
              <a:spcBef>
                <a:spcPts val="1800"/>
              </a:spcBef>
              <a:buNone/>
              <a:defRPr lang="ru-RU" sz="2000"/>
            </a:lvl4pPr>
            <a:lvl5pPr marL="1828800" indent="0">
              <a:spcBef>
                <a:spcPts val="1800"/>
              </a:spcBef>
              <a:buNone/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3" name="Полилиния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 rtlCol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lang="ru-RU" sz="2000"/>
            </a:lvl1pPr>
            <a:lvl2pPr>
              <a:spcBef>
                <a:spcPts val="18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9" name="Местозаполнитель таблицы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 rtlCol="0">
            <a:noAutofit/>
          </a:bodyPr>
          <a:lstStyle>
            <a:lvl1pPr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8" name="Текст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Автофигура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 spc="50" baseline="0"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ru-RU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3" name="Номер слайда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42" name="Дата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 rtlCol="0">
            <a:noAutofit/>
          </a:bodyPr>
          <a:lstStyle>
            <a:lvl1pPr marL="0" indent="0" algn="ctr">
              <a:buNone/>
              <a:defRPr lang="ru-RU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8" name="Текст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Полилиния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2" name="Полилиния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3" name="Полилиния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Текст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 rtl="0"/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объекта содержимого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3" name="Полилиния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9436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Автофигура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4" name="Полилиния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8" name="Полилиния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9" name="Полилиния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 rtlCol="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lang="ru-RU"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lang="ru-RU"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lang="ru-RU" sz="2000"/>
            </a:lvl3pPr>
            <a:lvl4pPr marL="1371600" indent="0">
              <a:spcBef>
                <a:spcPts val="1800"/>
              </a:spcBef>
              <a:buFont typeface="+mj-lt"/>
              <a:buNone/>
              <a:defRPr lang="ru-RU"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endParaRPr lang="ru-RU" dirty="0"/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рисун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слайда 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endParaRPr lang="ru-RU" dirty="0">
              <a:latin typeface="+mn-lt"/>
            </a:endParaRPr>
          </a:p>
        </p:txBody>
      </p:sp>
      <p:sp>
        <p:nvSpPr>
          <p:cNvPr id="32" name="Номер слайда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659" r:id="rId6"/>
    <p:sldLayoutId id="214748370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ru-RU"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 lang="ru-RU">
          <a:solidFill>
            <a:schemeClr val="tx2"/>
          </a:solidFill>
        </a:defRPr>
      </a:lvl2pPr>
      <a:lvl3pPr eaLnBrk="1" hangingPunct="1">
        <a:defRPr lang="ru-RU">
          <a:solidFill>
            <a:schemeClr val="tx2"/>
          </a:solidFill>
        </a:defRPr>
      </a:lvl3pPr>
      <a:lvl4pPr eaLnBrk="1" hangingPunct="1">
        <a:defRPr lang="ru-RU">
          <a:solidFill>
            <a:schemeClr val="tx2"/>
          </a:solidFill>
        </a:defRPr>
      </a:lvl4pPr>
      <a:lvl5pPr eaLnBrk="1" hangingPunct="1">
        <a:defRPr lang="ru-RU">
          <a:solidFill>
            <a:schemeClr val="tx2"/>
          </a:solidFill>
        </a:defRPr>
      </a:lvl5pPr>
      <a:lvl6pPr eaLnBrk="1" hangingPunct="1">
        <a:defRPr lang="ru-RU">
          <a:solidFill>
            <a:schemeClr val="tx2"/>
          </a:solidFill>
        </a:defRPr>
      </a:lvl6pPr>
      <a:lvl7pPr eaLnBrk="1" hangingPunct="1">
        <a:defRPr lang="ru-RU">
          <a:solidFill>
            <a:schemeClr val="tx2"/>
          </a:solidFill>
        </a:defRPr>
      </a:lvl7pPr>
      <a:lvl8pPr eaLnBrk="1" hangingPunct="1">
        <a:defRPr lang="ru-RU">
          <a:solidFill>
            <a:schemeClr val="tx2"/>
          </a:solidFill>
        </a:defRPr>
      </a:lvl8pPr>
      <a:lvl9pPr eaLnBrk="1" hangingPunct="1">
        <a:defRPr lang="ru-RU"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1D9D6-2977-ABCD-FDF8-51AFA5064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3428" y="962624"/>
            <a:ext cx="9278572" cy="3291840"/>
          </a:xfrm>
        </p:spPr>
        <p:txBody>
          <a:bodyPr rtlCol="0"/>
          <a:lstStyle>
            <a:defPPr>
              <a:defRPr lang="ru-RU"/>
            </a:defPPr>
          </a:lstStyle>
          <a:p>
            <a:pPr algn="ctr"/>
            <a:r>
              <a:rPr lang="ru-RU" altLang="ru-RU" sz="4400" dirty="0">
                <a:solidFill>
                  <a:srgbClr val="800000"/>
                </a:solidFill>
                <a:latin typeface="Comic Sans MS" panose="030F0702030302020204" pitchFamily="66" charset="0"/>
              </a:rPr>
              <a:t>ДЕЯТЕЛЬНОСТЬ УЧИТЕЛЯ </a:t>
            </a:r>
            <a:br>
              <a:rPr lang="ru-RU" altLang="ru-RU" sz="4400" dirty="0">
                <a:solidFill>
                  <a:srgbClr val="800000"/>
                </a:solidFill>
                <a:latin typeface="Comic Sans MS" panose="030F0702030302020204" pitchFamily="66" charset="0"/>
              </a:rPr>
            </a:br>
            <a:r>
              <a:rPr lang="ru-RU" altLang="ru-RU" sz="4400" dirty="0">
                <a:solidFill>
                  <a:srgbClr val="800000"/>
                </a:solidFill>
                <a:latin typeface="Comic Sans MS" panose="030F0702030302020204" pitchFamily="66" charset="0"/>
              </a:rPr>
              <a:t>В СОВРЕМЕННОМ КАБИНЕТЕ</a:t>
            </a:r>
            <a:r>
              <a:rPr lang="ru-RU" altLang="ru-RU" dirty="0">
                <a:solidFill>
                  <a:srgbClr val="800000"/>
                </a:solidFill>
                <a:latin typeface="Comic Sans MS" panose="030F0702030302020204" pitchFamily="66" charset="0"/>
              </a:rPr>
              <a:t/>
            </a:r>
            <a:br>
              <a:rPr lang="ru-RU" altLang="ru-RU" dirty="0">
                <a:solidFill>
                  <a:srgbClr val="80000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486205" y="505424"/>
            <a:ext cx="3203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МБОУ </a:t>
            </a:r>
            <a:r>
              <a:rPr lang="ru-RU" altLang="ru-RU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Школа </a:t>
            </a:r>
            <a:r>
              <a:rPr lang="ru-RU" altLang="ru-RU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№16</a:t>
            </a:r>
          </a:p>
        </p:txBody>
      </p:sp>
      <p:pic>
        <p:nvPicPr>
          <p:cNvPr id="5" name="Picture 6" descr="Рисунок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028" y="194274"/>
            <a:ext cx="1041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30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б</a:t>
            </a:r>
            <a:r>
              <a:rPr lang="ru-RU" altLang="ru-RU" b="1" dirty="0" smtClean="0">
                <a:latin typeface="Comic Sans MS" panose="030F0702030302020204" pitchFamily="66" charset="0"/>
              </a:rPr>
              <a:t>уклеты в программе </a:t>
            </a:r>
            <a:r>
              <a:rPr lang="en-US" altLang="ru-RU" b="1" dirty="0" smtClean="0">
                <a:latin typeface="Comic Sans MS" panose="030F0702030302020204" pitchFamily="66" charset="0"/>
              </a:rPr>
              <a:t>Power Publisher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б</a:t>
            </a:r>
            <a:r>
              <a:rPr lang="ru-RU" altLang="ru-RU" b="1" dirty="0" smtClean="0">
                <a:latin typeface="Comic Sans MS" panose="030F0702030302020204" pitchFamily="66" charset="0"/>
              </a:rPr>
              <a:t>уклеты в программе </a:t>
            </a:r>
            <a:r>
              <a:rPr lang="en-US" altLang="ru-RU" b="1" dirty="0" smtClean="0">
                <a:latin typeface="Comic Sans MS" panose="030F0702030302020204" pitchFamily="66" charset="0"/>
              </a:rPr>
              <a:t>Power Point</a:t>
            </a:r>
            <a:endParaRPr lang="ru-RU" altLang="ru-RU" b="1" dirty="0" smtClean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п</a:t>
            </a:r>
            <a:r>
              <a:rPr lang="ru-RU" altLang="ru-RU" b="1" dirty="0" smtClean="0">
                <a:latin typeface="Comic Sans MS" panose="030F0702030302020204" pitchFamily="66" charset="0"/>
              </a:rPr>
              <a:t>роектные работы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с</a:t>
            </a:r>
            <a:r>
              <a:rPr lang="ru-RU" altLang="ru-RU" b="1" dirty="0" smtClean="0">
                <a:latin typeface="Comic Sans MS" panose="030F0702030302020204" pitchFamily="66" charset="0"/>
              </a:rPr>
              <a:t>ообщения, доклады</a:t>
            </a:r>
            <a:endParaRPr lang="ru-RU" altLang="ru-RU" b="1" dirty="0">
              <a:latin typeface="Comic Sans MS" panose="030F0702030302020204" pitchFamily="66" charset="0"/>
            </a:endParaRPr>
          </a:p>
          <a:p>
            <a:pPr algn="just"/>
            <a:endParaRPr lang="ru-RU" altLang="ru-RU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6"/>
          </p:nvPr>
        </p:nvSpPr>
        <p:spPr>
          <a:xfrm>
            <a:off x="6182523" y="2676525"/>
            <a:ext cx="4490827" cy="3597470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м</a:t>
            </a:r>
            <a:r>
              <a:rPr lang="ru-RU" altLang="ru-RU" b="1" dirty="0" smtClean="0">
                <a:latin typeface="Comic Sans MS" panose="030F0702030302020204" pitchFamily="66" charset="0"/>
              </a:rPr>
              <a:t>едиа ресурсами</a:t>
            </a:r>
            <a:endParaRPr lang="en-US" altLang="ru-RU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н</a:t>
            </a:r>
            <a:r>
              <a:rPr lang="ru-RU" altLang="ru-RU" b="1" dirty="0" smtClean="0">
                <a:latin typeface="Comic Sans MS" panose="030F0702030302020204" pitchFamily="66" charset="0"/>
              </a:rPr>
              <a:t>аглядными пособиями</a:t>
            </a:r>
            <a:endParaRPr lang="ru-RU" altLang="ru-RU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latin typeface="Comic Sans MS" panose="030F0702030302020204" pitchFamily="66" charset="0"/>
              </a:rPr>
              <a:t>стенгазетами</a:t>
            </a:r>
            <a:endParaRPr lang="ru-RU" altLang="ru-RU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latin typeface="Comic Sans MS" panose="030F0702030302020204" pitchFamily="66" charset="0"/>
              </a:rPr>
              <a:t>альбомами</a:t>
            </a:r>
            <a:endParaRPr lang="ru-RU" altLang="ru-RU" b="1" dirty="0">
              <a:latin typeface="Comic Sans MS" panose="030F0702030302020204" pitchFamily="66" charset="0"/>
            </a:endParaRPr>
          </a:p>
          <a:p>
            <a:endParaRPr lang="ru-RU" altLang="ru-RU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212" y="1403676"/>
            <a:ext cx="5125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800000"/>
                </a:solidFill>
                <a:latin typeface="Comic Sans MS" panose="030F0702030302020204" pitchFamily="66" charset="0"/>
              </a:rPr>
              <a:t>Создание портфолио учащихся</a:t>
            </a:r>
            <a:r>
              <a:rPr lang="ru-RU" altLang="ru-RU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06456" y="1403676"/>
            <a:ext cx="4426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800000"/>
                </a:solidFill>
                <a:latin typeface="Comic Sans MS" panose="030F0702030302020204" pitchFamily="66" charset="0"/>
              </a:rPr>
              <a:t>Пополнение базы кабинета</a:t>
            </a:r>
            <a:endParaRPr lang="ru-RU" altLang="ru-RU" sz="24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46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641462" y="826651"/>
            <a:ext cx="3166450" cy="3317165"/>
          </a:xfrm>
        </p:spPr>
        <p:txBody>
          <a:bodyPr>
            <a:normAutofit fontScale="70000" lnSpcReduction="20000"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 err="1">
                <a:latin typeface="Comic Sans MS" panose="030F0702030302020204" pitchFamily="66" charset="0"/>
              </a:rPr>
              <a:t>с</a:t>
            </a:r>
            <a:r>
              <a:rPr lang="ru-RU" altLang="ru-RU" b="1" dirty="0" err="1" smtClean="0">
                <a:latin typeface="Comic Sans MS" panose="030F0702030302020204" pitchFamily="66" charset="0"/>
              </a:rPr>
              <a:t>аморазвиваться</a:t>
            </a:r>
            <a:r>
              <a:rPr lang="ru-RU" altLang="ru-RU" b="1" dirty="0" smtClean="0">
                <a:latin typeface="Comic Sans MS" panose="030F0702030302020204" pitchFamily="66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с</a:t>
            </a:r>
            <a:r>
              <a:rPr lang="ru-RU" altLang="ru-RU" b="1" dirty="0" smtClean="0">
                <a:latin typeface="Comic Sans MS" panose="030F0702030302020204" pitchFamily="66" charset="0"/>
              </a:rPr>
              <a:t>амообучаться;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к</a:t>
            </a:r>
            <a:r>
              <a:rPr lang="ru-RU" altLang="ru-RU" b="1" dirty="0" smtClean="0">
                <a:latin typeface="Comic Sans MS" panose="030F0702030302020204" pitchFamily="66" charset="0"/>
              </a:rPr>
              <a:t>ритически осмысливать учебную деятельность;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а</a:t>
            </a:r>
            <a:r>
              <a:rPr lang="ru-RU" altLang="ru-RU" b="1" dirty="0" smtClean="0">
                <a:latin typeface="Comic Sans MS" panose="030F0702030302020204" pitchFamily="66" charset="0"/>
              </a:rPr>
              <a:t>ргументированно отстаивать свои решения;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о</a:t>
            </a:r>
            <a:r>
              <a:rPr lang="ru-RU" altLang="ru-RU" b="1" dirty="0" smtClean="0">
                <a:latin typeface="Comic Sans MS" panose="030F0702030302020204" pitchFamily="66" charset="0"/>
              </a:rPr>
              <a:t>владевать современными средствами коммуникации;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у</a:t>
            </a:r>
            <a:r>
              <a:rPr lang="ru-RU" altLang="ru-RU" b="1" dirty="0" smtClean="0">
                <a:latin typeface="Comic Sans MS" panose="030F0702030302020204" pitchFamily="66" charset="0"/>
              </a:rPr>
              <a:t>спешно готовиться к ВПР.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ru-RU" altLang="ru-RU" b="1" dirty="0" smtClean="0"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88" y="980899"/>
            <a:ext cx="3513694" cy="2635271"/>
          </a:xfrm>
        </p:spPr>
      </p:pic>
      <p:sp>
        <p:nvSpPr>
          <p:cNvPr id="5" name="Прямоугольник 4"/>
          <p:cNvSpPr/>
          <p:nvPr/>
        </p:nvSpPr>
        <p:spPr>
          <a:xfrm>
            <a:off x="2993177" y="364986"/>
            <a:ext cx="4727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800000"/>
                </a:solidFill>
                <a:latin typeface="Comic Sans MS" panose="030F0702030302020204" pitchFamily="66" charset="0"/>
              </a:rPr>
              <a:t>Кабинет позволил </a:t>
            </a:r>
            <a:r>
              <a:rPr lang="ru-RU" altLang="ru-RU" sz="2400" b="1" i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учащимся:</a:t>
            </a:r>
            <a:endParaRPr lang="ru-RU" alt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5" y="4156368"/>
            <a:ext cx="3087579" cy="2315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2207" y="4140248"/>
            <a:ext cx="3087581" cy="2347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135" y="4186997"/>
            <a:ext cx="3087581" cy="22544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43187" y="4156367"/>
            <a:ext cx="3087581" cy="23156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73" y="980900"/>
            <a:ext cx="3632548" cy="267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28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948">
            <a:off x="651022" y="2676622"/>
            <a:ext cx="2697956" cy="359727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6129">
            <a:off x="4505929" y="1314277"/>
            <a:ext cx="2697956" cy="3597275"/>
          </a:xfrm>
        </p:spPr>
      </p:pic>
      <p:sp>
        <p:nvSpPr>
          <p:cNvPr id="6" name="Прямоугольник 5"/>
          <p:cNvSpPr/>
          <p:nvPr/>
        </p:nvSpPr>
        <p:spPr>
          <a:xfrm>
            <a:off x="380447" y="1529358"/>
            <a:ext cx="3858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«Мы делаем мир ярче»</a:t>
            </a:r>
          </a:p>
          <a:p>
            <a:pPr algn="ctr"/>
            <a:r>
              <a:rPr lang="ru-RU" altLang="ru-RU" sz="2400" b="1" i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                Елена К.</a:t>
            </a:r>
            <a:endParaRPr lang="ru-RU" altLang="ru-RU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6696" y="153161"/>
            <a:ext cx="45672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«Готовимся к жизни»</a:t>
            </a:r>
          </a:p>
          <a:p>
            <a:pPr algn="ctr"/>
            <a:r>
              <a:rPr lang="ru-RU" altLang="ru-RU" sz="2400" b="1" i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                Владислав Л.</a:t>
            </a:r>
            <a:endParaRPr lang="ru-RU" altLang="ru-RU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759" y="2360355"/>
            <a:ext cx="2701514" cy="36020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084759" y="5962373"/>
            <a:ext cx="22669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«Как дома»</a:t>
            </a:r>
          </a:p>
          <a:p>
            <a:pPr algn="ctr"/>
            <a:r>
              <a:rPr lang="ru-RU" altLang="ru-RU" sz="2400" b="1" i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      Яна Ю.</a:t>
            </a:r>
            <a:endParaRPr lang="ru-RU" altLang="ru-RU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10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70236" y="2488410"/>
            <a:ext cx="7508635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dirty="0"/>
          </a:p>
          <a:p>
            <a:pPr algn="ctr" eaLnBrk="1" hangingPunct="1"/>
            <a:r>
              <a:rPr lang="ru-RU" altLang="ru-RU" sz="4000" b="1" i="1" dirty="0">
                <a:solidFill>
                  <a:srgbClr val="800000"/>
                </a:solidFill>
              </a:rPr>
              <a:t>«Кабинет – это место для творчества </a:t>
            </a:r>
            <a:r>
              <a:rPr lang="ru-RU" altLang="ru-RU" sz="4000" b="1" i="1" dirty="0" smtClean="0">
                <a:solidFill>
                  <a:srgbClr val="800000"/>
                </a:solidFill>
              </a:rPr>
              <a:t>педагога»</a:t>
            </a:r>
            <a:endParaRPr lang="ru-RU" altLang="ru-RU" sz="4000" b="1" dirty="0">
              <a:solidFill>
                <a:srgbClr val="800000"/>
              </a:solidFill>
            </a:endParaRPr>
          </a:p>
          <a:p>
            <a:pPr algn="ctr"/>
            <a:endParaRPr lang="ru-RU" altLang="ru-RU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59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BE734F0-2DDD-AF70-F13D-F9E4C1929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3186" y="2896116"/>
            <a:ext cx="7146726" cy="1700935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altLang="ru-RU" sz="4000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61132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3" y="499310"/>
            <a:ext cx="4292703" cy="5901490"/>
          </a:xfrm>
        </p:spPr>
      </p:pic>
      <p:sp>
        <p:nvSpPr>
          <p:cNvPr id="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970119" y="4040232"/>
            <a:ext cx="7697870" cy="13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i="1" dirty="0">
                <a:solidFill>
                  <a:srgbClr val="800000"/>
                </a:solidFill>
                <a:latin typeface="Comic Sans MS" panose="030F0702030302020204" pitchFamily="66" charset="0"/>
              </a:rPr>
              <a:t>Из опыта работы</a:t>
            </a:r>
            <a:r>
              <a:rPr lang="ru-RU" altLang="ru-RU" sz="2800" dirty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br>
              <a:rPr lang="ru-RU" altLang="ru-RU" sz="2800" dirty="0">
                <a:solidFill>
                  <a:srgbClr val="800000"/>
                </a:solidFill>
                <a:latin typeface="Comic Sans MS" panose="030F0702030302020204" pitchFamily="66" charset="0"/>
              </a:rPr>
            </a:br>
            <a:r>
              <a:rPr lang="ru-RU" altLang="ru-RU" sz="2800" i="1" dirty="0">
                <a:solidFill>
                  <a:srgbClr val="800000"/>
                </a:solidFill>
                <a:latin typeface="Comic Sans MS" panose="030F0702030302020204" pitchFamily="66" charset="0"/>
              </a:rPr>
              <a:t>учителя начальных классов</a:t>
            </a:r>
            <a:br>
              <a:rPr lang="ru-RU" altLang="ru-RU" sz="2800" i="1" dirty="0">
                <a:solidFill>
                  <a:srgbClr val="800000"/>
                </a:solidFill>
                <a:latin typeface="Comic Sans MS" panose="030F0702030302020204" pitchFamily="66" charset="0"/>
              </a:rPr>
            </a:br>
            <a:r>
              <a:rPr lang="ru-RU" altLang="ru-RU" sz="2800" dirty="0">
                <a:solidFill>
                  <a:srgbClr val="800000"/>
                </a:solidFill>
                <a:latin typeface="Comic Sans MS" panose="030F0702030302020204" pitchFamily="66" charset="0"/>
              </a:rPr>
              <a:t/>
            </a:r>
            <a:br>
              <a:rPr lang="ru-RU" altLang="ru-RU" sz="2800" dirty="0">
                <a:solidFill>
                  <a:srgbClr val="800000"/>
                </a:solidFill>
                <a:latin typeface="Comic Sans MS" panose="030F0702030302020204" pitchFamily="66" charset="0"/>
              </a:rPr>
            </a:br>
            <a:r>
              <a:rPr lang="ru-RU" altLang="ru-RU" sz="2800" dirty="0">
                <a:solidFill>
                  <a:srgbClr val="800000"/>
                </a:solidFill>
                <a:latin typeface="Comic Sans MS" panose="030F0702030302020204" pitchFamily="66" charset="0"/>
              </a:rPr>
              <a:t>Кочетковой Анны Евгеньевны</a:t>
            </a:r>
            <a:endParaRPr lang="ru-RU" altLang="ru-RU" sz="28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324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78CEA4F-D72A-C069-6A51-328B103CA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7E473402-19FD-A5B0-5CB6-E5F3926D3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879D1CAD-2EA2-9376-7B64-0C3AC590F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B16F8906-918C-BE0B-A4AB-6A1D48150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9" name="Содержимое 2"/>
          <p:cNvSpPr>
            <a:spLocks noGrp="1"/>
          </p:cNvSpPr>
          <p:nvPr>
            <p:ph idx="4294967295"/>
          </p:nvPr>
        </p:nvSpPr>
        <p:spPr>
          <a:xfrm>
            <a:off x="2871543" y="1192841"/>
            <a:ext cx="8539667" cy="4431346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altLang="ru-RU" dirty="0" smtClean="0">
                <a:solidFill>
                  <a:srgbClr val="800000"/>
                </a:solidFill>
              </a:rPr>
              <a:t>	</a:t>
            </a:r>
            <a:r>
              <a:rPr lang="ru-RU" altLang="ru-RU" sz="4000" dirty="0" smtClean="0">
                <a:latin typeface="Comic Sans MS" panose="030F0702030302020204" pitchFamily="66" charset="0"/>
              </a:rPr>
              <a:t>«Настоящий успех приходит, если заниматься понемногу, но каждый день. </a:t>
            </a:r>
            <a:r>
              <a:rPr lang="ru-RU" altLang="ru-RU" sz="4000" dirty="0" smtClean="0">
                <a:latin typeface="Comic Sans MS" panose="030F0702030302020204" pitchFamily="66" charset="0"/>
              </a:rPr>
              <a:t>Делайте </a:t>
            </a:r>
            <a:r>
              <a:rPr lang="ru-RU" altLang="ru-RU" sz="4000" dirty="0" smtClean="0">
                <a:latin typeface="Comic Sans MS" panose="030F0702030302020204" pitchFamily="66" charset="0"/>
              </a:rPr>
              <a:t>то, что можете, </a:t>
            </a:r>
            <a:r>
              <a:rPr lang="ru-RU" altLang="ru-RU" sz="4000" dirty="0" smtClean="0">
                <a:latin typeface="Comic Sans MS" panose="030F0702030302020204" pitchFamily="66" charset="0"/>
              </a:rPr>
              <a:t>с </a:t>
            </a:r>
            <a:r>
              <a:rPr lang="ru-RU" altLang="ru-RU" sz="4000" dirty="0" smtClean="0">
                <a:latin typeface="Comic Sans MS" panose="030F0702030302020204" pitchFamily="66" charset="0"/>
              </a:rPr>
              <a:t>тем, что </a:t>
            </a:r>
            <a:r>
              <a:rPr lang="ru-RU" altLang="ru-RU" sz="4000" dirty="0" smtClean="0">
                <a:latin typeface="Comic Sans MS" panose="030F0702030302020204" pitchFamily="66" charset="0"/>
              </a:rPr>
              <a:t>имеете, там</a:t>
            </a:r>
            <a:r>
              <a:rPr lang="ru-RU" altLang="ru-RU" sz="4000" dirty="0" smtClean="0">
                <a:latin typeface="Comic Sans MS" panose="030F0702030302020204" pitchFamily="66" charset="0"/>
              </a:rPr>
              <a:t>, где вы находитесь!»</a:t>
            </a:r>
            <a:endParaRPr lang="en-US" altLang="ru-RU" sz="4000" dirty="0" smtClean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ru-RU" dirty="0" smtClean="0"/>
              <a:t>						</a:t>
            </a:r>
          </a:p>
          <a:p>
            <a:pPr algn="r" eaLnBrk="1" hangingPunct="1">
              <a:buFontTx/>
              <a:buNone/>
            </a:pPr>
            <a:r>
              <a:rPr lang="en-US" altLang="ru-RU" dirty="0" smtClean="0"/>
              <a:t>					</a:t>
            </a:r>
            <a:r>
              <a:rPr lang="ru-RU" altLang="ru-RU" sz="3600" i="1" dirty="0" smtClean="0">
                <a:latin typeface="Comic Sans MS" panose="030F0702030302020204" pitchFamily="66" charset="0"/>
              </a:rPr>
              <a:t>Теодор Рузвельт</a:t>
            </a:r>
          </a:p>
        </p:txBody>
      </p:sp>
    </p:spTree>
    <p:extLst>
      <p:ext uri="{BB962C8B-B14F-4D97-AF65-F5344CB8AC3E}">
        <p14:creationId xmlns:p14="http://schemas.microsoft.com/office/powerpoint/2010/main" val="3200312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61811" y="890435"/>
            <a:ext cx="93474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800000"/>
                </a:solidFill>
                <a:latin typeface="Comic Sans MS" panose="030F0702030302020204" pitchFamily="66" charset="0"/>
              </a:rPr>
              <a:t>Нормативные документы, </a:t>
            </a:r>
          </a:p>
          <a:p>
            <a:pPr eaLnBrk="1" hangingPunct="1"/>
            <a:r>
              <a:rPr lang="ru-RU" altLang="ru-RU" sz="3200" b="1" dirty="0">
                <a:solidFill>
                  <a:srgbClr val="800000"/>
                </a:solidFill>
                <a:latin typeface="Comic Sans MS" panose="030F0702030302020204" pitchFamily="66" charset="0"/>
              </a:rPr>
              <a:t>регламентирующие деятельность в кабинете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1811" y="2291894"/>
            <a:ext cx="1082414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Паспорт кабинета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Положение о кабинете с учётом требований ФГОС НОО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Соблюдение норм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САНиП</a:t>
            </a:r>
            <a:endParaRPr lang="ru-RU" altLang="ru-RU" sz="20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Перечень имеющегося оборудования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Инвентарная ведомость на технические средства обучения кабинета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Валеологический</a:t>
            </a: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паспорт кабинета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Диагностическая карта учебного кабинета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Концепция развития кабинета с учетом психологических особенностей развития </a:t>
            </a:r>
          </a:p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детей и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здоровьесберегающей</a:t>
            </a: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среды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Перспективный план развития кабинета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График работы кабинета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Оценка деятельности кабинета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Перечень инструкций по охране труда и технике безопасности</a:t>
            </a:r>
          </a:p>
          <a:p>
            <a:pPr eaLnBrk="1" hangingPunct="1"/>
            <a:endParaRPr lang="ru-RU" altLang="ru-RU" sz="20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8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108475" y="1002343"/>
            <a:ext cx="73821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rgbClr val="800000"/>
                </a:solidFill>
                <a:latin typeface="Comic Sans MS" panose="030F0702030302020204" pitchFamily="66" charset="0"/>
              </a:rPr>
              <a:t>Учебно-методическое обеспечение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sz="quarter" idx="15"/>
          </p:nvPr>
        </p:nvSpPr>
        <p:spPr bwMode="auto">
          <a:xfrm>
            <a:off x="593725" y="2676525"/>
            <a:ext cx="483004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Укомплектованность</a:t>
            </a:r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Наглядные средства обучения</a:t>
            </a:r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Учебно-методические комплекты</a:t>
            </a:r>
          </a:p>
          <a:p>
            <a:pPr marL="457200" indent="-457200" eaLnBrk="1" hangingPunct="1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Технические средства обучения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sz="quarter" idx="16"/>
          </p:nvPr>
        </p:nvSpPr>
        <p:spPr bwMode="auto">
          <a:xfrm>
            <a:off x="5799550" y="2676525"/>
            <a:ext cx="5974916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2. Наличие в кабинете комплекса современных материалов </a:t>
            </a:r>
            <a:r>
              <a:rPr lang="ru-RU" altLang="ru-RU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для </a:t>
            </a:r>
            <a:r>
              <a:rPr lang="ru-RU" altLang="ru-RU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диагностики качества </a:t>
            </a:r>
            <a:r>
              <a:rPr lang="ru-RU" altLang="ru-RU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обученности</a:t>
            </a:r>
            <a:endParaRPr lang="ru-RU" altLang="ru-RU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Дидактические материалы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Контрольно-измерительные материалы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Раздаточные материалы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Учебные пособия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Материалы мониторинга результативности учебной деятельности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888484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sz="quarter" idx="15"/>
          </p:nvPr>
        </p:nvSpPr>
        <p:spPr bwMode="auto">
          <a:xfrm>
            <a:off x="547180" y="2492311"/>
            <a:ext cx="508386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Авторские учебно-методические разработки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Педагогические и учебные проекты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Публикации учителя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Материалы по распространению педагогического опыта</a:t>
            </a:r>
          </a:p>
          <a:p>
            <a:pPr marL="0" indent="0" eaLnBrk="1" hangingPunct="1"/>
            <a:endParaRPr lang="ru-RU" alt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eaLnBrk="1" hangingPunct="1"/>
            <a:endParaRPr lang="ru-RU" altLang="ru-RU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7180" y="901254"/>
            <a:ext cx="7707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800000"/>
                </a:solidFill>
              </a:rPr>
              <a:t>3</a:t>
            </a:r>
            <a:r>
              <a:rPr lang="ru-RU" altLang="ru-RU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. Наличие в кабинете комплекса </a:t>
            </a:r>
            <a:r>
              <a:rPr lang="ru-RU" altLang="ru-RU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авторских </a:t>
            </a:r>
            <a:r>
              <a:rPr lang="ru-RU" altLang="ru-RU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материалов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40" y="1509416"/>
            <a:ext cx="3806541" cy="2691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745" y="2106982"/>
            <a:ext cx="2687597" cy="38016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841" y="3090327"/>
            <a:ext cx="2678741" cy="37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1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3470" y="816911"/>
            <a:ext cx="104903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800000"/>
                </a:solidFill>
              </a:rPr>
              <a:t>4</a:t>
            </a:r>
            <a:r>
              <a:rPr lang="ru-RU" altLang="ru-RU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. </a:t>
            </a:r>
            <a:r>
              <a:rPr lang="ru-RU" altLang="ru-RU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Наличие материалов по внеклассной работе, творческих работ </a:t>
            </a:r>
          </a:p>
          <a:p>
            <a:pPr eaLnBrk="1" hangingPunct="1"/>
            <a:r>
              <a:rPr lang="ru-RU" altLang="ru-RU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учащихся</a:t>
            </a:r>
            <a:endParaRPr lang="ru-RU" altLang="ru-RU" sz="24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195" y="1497595"/>
            <a:ext cx="3381049" cy="2535786"/>
          </a:xfrm>
          <a:prstGeom prst="rect">
            <a:avLst/>
          </a:prstGeom>
        </p:spPr>
      </p:pic>
      <p:pic>
        <p:nvPicPr>
          <p:cNvPr id="4098" name="Picture 2" descr="https://sun9-15.userapi.com/impg/QjnOnpC_QxdH3ply70AulMUHkBKCFEkElKe_Zg/qVUOTUdetww.jpg?size=2560x1920&amp;quality=95&amp;sign=84329db3d674b9973d15527e8b917fc6&amp;type=album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96" y="4158641"/>
            <a:ext cx="3385904" cy="248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1127375" y="2311981"/>
            <a:ext cx="5974916" cy="403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Творческие работы учащихся по технологии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Творческие работы учащихся по окружающему миру</a:t>
            </a:r>
            <a:endParaRPr lang="ru-RU" altLang="ru-RU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Разработки внеклассных часов, мероприятий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Акции:</a:t>
            </a:r>
          </a:p>
          <a:p>
            <a:pPr marL="0" indent="0" eaLnBrk="1" hangingPunct="1">
              <a:buNone/>
            </a:pPr>
            <a:r>
              <a:rPr lang="ru-RU" altLang="ru-RU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	</a:t>
            </a: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«Спасибо»</a:t>
            </a:r>
          </a:p>
          <a:p>
            <a:pPr marL="0" indent="0" eaLnBrk="1" hangingPunct="1">
              <a:buNone/>
            </a:pPr>
            <a:r>
              <a:rPr lang="ru-RU" altLang="ru-RU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	</a:t>
            </a: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«Благодарю»</a:t>
            </a:r>
          </a:p>
          <a:p>
            <a:pPr marL="0" indent="0" eaLnBrk="1" hangingPunct="1">
              <a:buNone/>
            </a:pPr>
            <a:r>
              <a:rPr lang="ru-RU" altLang="ru-RU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	</a:t>
            </a: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Новогодье</a:t>
            </a: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»</a:t>
            </a:r>
          </a:p>
          <a:p>
            <a:pPr marL="0" indent="0" eaLnBrk="1" hangingPunct="1">
              <a:buNone/>
            </a:pP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	«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БЕЗопасный</a:t>
            </a:r>
            <a:r>
              <a:rPr lang="ru-RU" altLang="ru-RU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Новый год и т.д.</a:t>
            </a:r>
          </a:p>
        </p:txBody>
      </p:sp>
    </p:spTree>
    <p:extLst>
      <p:ext uri="{BB962C8B-B14F-4D97-AF65-F5344CB8AC3E}">
        <p14:creationId xmlns:p14="http://schemas.microsoft.com/office/powerpoint/2010/main" val="359601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98" y="3978238"/>
            <a:ext cx="4271375" cy="2539006"/>
          </a:xfrm>
        </p:spPr>
      </p:pic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1115121" y="663641"/>
            <a:ext cx="8642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Многофункциональный </a:t>
            </a:r>
            <a:r>
              <a:rPr lang="ru-RU" altLang="ru-RU" sz="2800" b="1" dirty="0">
                <a:solidFill>
                  <a:srgbClr val="800000"/>
                </a:solidFill>
                <a:latin typeface="Comic Sans MS" panose="030F0702030302020204" pitchFamily="66" charset="0"/>
              </a:rPr>
              <a:t>кабинет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48" y="4000213"/>
            <a:ext cx="4271375" cy="251703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97" y="1182753"/>
            <a:ext cx="4271375" cy="26452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48" y="1182753"/>
            <a:ext cx="4272230" cy="26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70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2597" y="2810594"/>
            <a:ext cx="5195954" cy="3319513"/>
          </a:xfrm>
        </p:spPr>
        <p:txBody>
          <a:bodyPr/>
          <a:lstStyle/>
          <a:p>
            <a:r>
              <a:rPr lang="ru-RU" altLang="ru-RU" dirty="0">
                <a:solidFill>
                  <a:srgbClr val="800000"/>
                </a:solidFill>
                <a:latin typeface="Comic Sans MS" panose="030F0702030302020204" pitchFamily="66" charset="0"/>
              </a:rPr>
              <a:t/>
            </a:r>
            <a:br>
              <a:rPr lang="ru-RU" altLang="ru-RU" dirty="0">
                <a:solidFill>
                  <a:srgbClr val="80000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01617" y="1030443"/>
            <a:ext cx="7074571" cy="2956144"/>
          </a:xfrm>
        </p:spPr>
        <p:txBody>
          <a:bodyPr>
            <a:normAutofit fontScale="70000" lnSpcReduction="20000"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п</a:t>
            </a:r>
            <a:r>
              <a:rPr lang="ru-RU" altLang="ru-RU" b="1" dirty="0" smtClean="0">
                <a:latin typeface="Comic Sans MS" panose="030F0702030302020204" pitchFamily="66" charset="0"/>
              </a:rPr>
              <a:t>ризёры и победители турниров, </a:t>
            </a:r>
            <a:r>
              <a:rPr lang="ru-RU" altLang="ru-RU" b="1" dirty="0" err="1" smtClean="0">
                <a:latin typeface="Comic Sans MS" panose="030F0702030302020204" pitchFamily="66" charset="0"/>
              </a:rPr>
              <a:t>разноуровневых</a:t>
            </a:r>
            <a:r>
              <a:rPr lang="ru-RU" altLang="ru-RU" b="1" dirty="0" smtClean="0">
                <a:latin typeface="Comic Sans MS" panose="030F0702030302020204" pitchFamily="66" charset="0"/>
              </a:rPr>
              <a:t> исследовательских и проектных работ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д</a:t>
            </a:r>
            <a:r>
              <a:rPr lang="ru-RU" altLang="ru-RU" b="1" dirty="0" smtClean="0">
                <a:latin typeface="Comic Sans MS" panose="030F0702030302020204" pitchFamily="66" charset="0"/>
              </a:rPr>
              <a:t>ипломанты конкурсов:</a:t>
            </a:r>
          </a:p>
          <a:p>
            <a:pPr marL="0" indent="0" algn="just">
              <a:buNone/>
            </a:pPr>
            <a:r>
              <a:rPr lang="ru-RU" altLang="ru-RU" b="1" dirty="0">
                <a:latin typeface="Comic Sans MS" panose="030F0702030302020204" pitchFamily="66" charset="0"/>
              </a:rPr>
              <a:t>	</a:t>
            </a:r>
            <a:r>
              <a:rPr lang="ru-RU" altLang="ru-RU" b="1" dirty="0" smtClean="0">
                <a:latin typeface="Comic Sans MS" panose="030F0702030302020204" pitchFamily="66" charset="0"/>
              </a:rPr>
              <a:t>«Засветись со «Школой </a:t>
            </a:r>
            <a:r>
              <a:rPr lang="ru-RU" altLang="ru-RU" b="1" dirty="0" err="1" smtClean="0">
                <a:latin typeface="Comic Sans MS" panose="030F0702030302020204" pitchFamily="66" charset="0"/>
              </a:rPr>
              <a:t>Росатома</a:t>
            </a:r>
            <a:r>
              <a:rPr lang="ru-RU" altLang="ru-RU" b="1" dirty="0" smtClean="0">
                <a:latin typeface="Comic Sans MS" panose="030F0702030302020204" pitchFamily="66" charset="0"/>
              </a:rPr>
              <a:t>» </a:t>
            </a:r>
            <a:r>
              <a:rPr lang="ru-RU" altLang="ru-RU" b="1" dirty="0" err="1" smtClean="0">
                <a:latin typeface="Comic Sans MS" panose="030F0702030302020204" pitchFamily="66" charset="0"/>
              </a:rPr>
              <a:t>г.Саров</a:t>
            </a:r>
            <a:endParaRPr lang="ru-RU" altLang="ru-RU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altLang="ru-RU" b="1" dirty="0">
                <a:latin typeface="Comic Sans MS" panose="030F0702030302020204" pitchFamily="66" charset="0"/>
              </a:rPr>
              <a:t>	</a:t>
            </a:r>
            <a:r>
              <a:rPr lang="ru-RU" altLang="ru-RU" b="1" dirty="0" smtClean="0">
                <a:latin typeface="Comic Sans MS" panose="030F0702030302020204" pitchFamily="66" charset="0"/>
              </a:rPr>
              <a:t>«Уж небо осенью дышало…» </a:t>
            </a:r>
            <a:r>
              <a:rPr lang="ru-RU" altLang="ru-RU" b="1" dirty="0" err="1" smtClean="0">
                <a:latin typeface="Comic Sans MS" panose="030F0702030302020204" pitchFamily="66" charset="0"/>
              </a:rPr>
              <a:t>г.Москва</a:t>
            </a:r>
            <a:endParaRPr lang="ru-RU" altLang="ru-RU" b="1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altLang="ru-RU" b="1" dirty="0">
                <a:latin typeface="Comic Sans MS" panose="030F0702030302020204" pitchFamily="66" charset="0"/>
              </a:rPr>
              <a:t>	</a:t>
            </a:r>
            <a:r>
              <a:rPr lang="ru-RU" altLang="ru-RU" b="1" dirty="0" smtClean="0">
                <a:latin typeface="Comic Sans MS" panose="030F0702030302020204" pitchFamily="66" charset="0"/>
              </a:rPr>
              <a:t>«Супергерои чистоты и здоровья» </a:t>
            </a:r>
            <a:r>
              <a:rPr lang="ru-RU" altLang="ru-RU" b="1" dirty="0" err="1" smtClean="0">
                <a:latin typeface="Comic Sans MS" panose="030F0702030302020204" pitchFamily="66" charset="0"/>
              </a:rPr>
              <a:t>г.Санкт</a:t>
            </a:r>
            <a:r>
              <a:rPr lang="ru-RU" altLang="ru-RU" b="1" dirty="0" smtClean="0">
                <a:latin typeface="Comic Sans MS" panose="030F0702030302020204" pitchFamily="66" charset="0"/>
              </a:rPr>
              <a:t>-Петербург</a:t>
            </a:r>
          </a:p>
          <a:p>
            <a:pPr marL="0" indent="0" algn="just">
              <a:buNone/>
            </a:pPr>
            <a:r>
              <a:rPr lang="ru-RU" altLang="ru-RU" b="1" dirty="0">
                <a:latin typeface="Comic Sans MS" panose="030F0702030302020204" pitchFamily="66" charset="0"/>
              </a:rPr>
              <a:t>	</a:t>
            </a:r>
            <a:r>
              <a:rPr lang="ru-RU" altLang="ru-RU" b="1" dirty="0" smtClean="0">
                <a:latin typeface="Comic Sans MS" panose="030F0702030302020204" pitchFamily="66" charset="0"/>
              </a:rPr>
              <a:t>«Гимн простыми словами» </a:t>
            </a:r>
            <a:r>
              <a:rPr lang="ru-RU" altLang="ru-RU" b="1" dirty="0" err="1" smtClean="0">
                <a:latin typeface="Comic Sans MS" panose="030F0702030302020204" pitchFamily="66" charset="0"/>
              </a:rPr>
              <a:t>г.Москва</a:t>
            </a:r>
            <a:endParaRPr lang="ru-RU" altLang="ru-RU" b="1" dirty="0" smtClean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altLang="ru-RU" b="1" dirty="0">
                <a:latin typeface="Comic Sans MS" panose="030F0702030302020204" pitchFamily="66" charset="0"/>
              </a:rPr>
              <a:t>у</a:t>
            </a:r>
            <a:r>
              <a:rPr lang="ru-RU" altLang="ru-RU" b="1" dirty="0" smtClean="0">
                <a:latin typeface="Comic Sans MS" panose="030F0702030302020204" pitchFamily="66" charset="0"/>
              </a:rPr>
              <a:t>частники </a:t>
            </a:r>
            <a:r>
              <a:rPr lang="en-US" altLang="ru-RU" b="1" dirty="0" smtClean="0">
                <a:latin typeface="Comic Sans MS" panose="030F0702030302020204" pitchFamily="66" charset="0"/>
              </a:rPr>
              <a:t>online </a:t>
            </a:r>
            <a:r>
              <a:rPr lang="ru-RU" altLang="ru-RU" b="1" dirty="0" smtClean="0">
                <a:latin typeface="Comic Sans MS" panose="030F0702030302020204" pitchFamily="66" charset="0"/>
              </a:rPr>
              <a:t>олимпиад </a:t>
            </a:r>
            <a:r>
              <a:rPr lang="ru-RU" altLang="ru-RU" b="1" dirty="0" err="1" smtClean="0">
                <a:latin typeface="Comic Sans MS" panose="030F0702030302020204" pitchFamily="66" charset="0"/>
              </a:rPr>
              <a:t>Фоксворд</a:t>
            </a:r>
            <a:r>
              <a:rPr lang="ru-RU" altLang="ru-RU" b="1" dirty="0" smtClean="0">
                <a:latin typeface="Comic Sans MS" panose="030F0702030302020204" pitchFamily="66" charset="0"/>
              </a:rPr>
              <a:t> и </a:t>
            </a:r>
            <a:r>
              <a:rPr lang="ru-RU" altLang="ru-RU" b="1" dirty="0" err="1" smtClean="0">
                <a:latin typeface="Comic Sans MS" panose="030F0702030302020204" pitchFamily="66" charset="0"/>
              </a:rPr>
              <a:t>Учи.ру</a:t>
            </a:r>
            <a:endParaRPr lang="ru-RU" altLang="ru-RU" b="1" dirty="0" smtClean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5597" y="490462"/>
            <a:ext cx="6659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800000"/>
                </a:solidFill>
                <a:latin typeface="Comic Sans MS" panose="030F0702030302020204" pitchFamily="66" charset="0"/>
              </a:rPr>
              <a:t>Результативность деятельности учащихся</a:t>
            </a:r>
            <a:r>
              <a:rPr lang="ru-RU" altLang="ru-RU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7" y="4006655"/>
            <a:ext cx="1931855" cy="2732348"/>
          </a:xfrm>
          <a:prstGeom prst="rect">
            <a:avLst/>
          </a:prstGeom>
        </p:spPr>
      </p:pic>
      <p:pic>
        <p:nvPicPr>
          <p:cNvPr id="1026" name="Picture 2" descr="https://edu-storage-2.gounn.ru/storage/af5c4551867f54db56c9d7efa8fb4ca3?filename=IMG_20241128_070032_918.jpg&amp;domain=sarov16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02" y="3986587"/>
            <a:ext cx="1940494" cy="272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1226" y="4410533"/>
            <a:ext cx="2715638" cy="1907882"/>
          </a:xfrm>
          <a:prstGeom prst="rect">
            <a:avLst/>
          </a:prstGeom>
        </p:spPr>
      </p:pic>
      <p:pic>
        <p:nvPicPr>
          <p:cNvPr id="1030" name="Picture 6" descr="https://sun9-55.userapi.com/impg/TBFVxniC1zURQrg7y4x7RZJpTq0H5YVQUK6rFQ/UyzEIyjGHS4.jpg?size=2560x1920&amp;quality=95&amp;sign=a220fffc4d7257de3c030bc32371f947&amp;type=album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452" y="4006655"/>
            <a:ext cx="3577820" cy="26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2342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A8ECD1-788F-484B-9043-D957FCFDF1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0FE134-9032-4C7F-BC57-C7DE3F833363}">
  <ds:schemaRefs>
    <ds:schemaRef ds:uri="http://purl.org/dc/dcmitype/"/>
    <ds:schemaRef ds:uri="http://schemas.microsoft.com/office/infopath/2007/PartnerControls"/>
    <ds:schemaRef ds:uri="16c05727-aa75-4e4a-9b5f-8a80a1165891"/>
    <ds:schemaRef ds:uri="230e9df3-be65-4c73-a93b-d1236ebd677e"/>
    <ds:schemaRef ds:uri="http://purl.org/dc/elements/1.1/"/>
    <ds:schemaRef ds:uri="http://schemas.microsoft.com/office/2006/documentManagement/types"/>
    <ds:schemaRef ds:uri="http://schemas.microsoft.com/sharepoint/v3"/>
    <ds:schemaRef ds:uri="http://schemas.openxmlformats.org/package/2006/metadata/core-properties"/>
    <ds:schemaRef ds:uri="http://schemas.microsoft.com/office/2006/metadata/properties"/>
    <ds:schemaRef ds:uri="71af3243-3dd4-4a8d-8c0d-dd76da1f02a5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6D24F1A-6251-4B9A-A918-7D6F3A8F7E2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283</Words>
  <Application>Microsoft Office PowerPoint</Application>
  <PresentationFormat>Широкоэкранный</PresentationFormat>
  <Paragraphs>88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Comic Sans MS</vt:lpstr>
      <vt:lpstr>Franklin Gothic Book</vt:lpstr>
      <vt:lpstr>Franklin Gothic Demi</vt:lpstr>
      <vt:lpstr>Wingdings</vt:lpstr>
      <vt:lpstr>Пользовательская</vt:lpstr>
      <vt:lpstr>ДЕЯТЕЛЬНОСТЬ УЧИТЕЛЯ  В СОВРЕМЕННОМ КАБИНЕТЕ </vt:lpstr>
      <vt:lpstr>Из опыта работы  учителя начальных классов  Кочетковой Анны Евгеньевны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2023-12-20T08:12:12Z</dcterms:created>
  <dcterms:modified xsi:type="dcterms:W3CDTF">2025-01-13T19:15:59Z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